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3D63C-6E2F-4581-A5E4-FAB9C5022885}" type="datetimeFigureOut">
              <a:rPr lang="ro-RO" smtClean="0"/>
              <a:pPr/>
              <a:t>13.05.2013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EB359-8451-4E8F-9BF5-2351E84D3C7A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BAREM%20DE%20CORECTARE%20&#350;I%20NOTARE.pdf" TargetMode="External"/><Relationship Id="rId2" Type="http://schemas.openxmlformats.org/officeDocument/2006/relationships/hyperlink" Target="Test%20de%20evaluare%20sumativ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1340768"/>
            <a:ext cx="8784976" cy="2880320"/>
          </a:xfrm>
        </p:spPr>
        <p:txBody>
          <a:bodyPr>
            <a:noAutofit/>
          </a:bodyPr>
          <a:lstStyle/>
          <a:p>
            <a:r>
              <a:rPr lang="ro-RO" b="1" dirty="0" smtClean="0">
                <a:latin typeface="Bradley Hand ITC" pitchFamily="66" charset="0"/>
                <a:cs typeface="Aharoni" pitchFamily="2" charset="-79"/>
              </a:rPr>
              <a:t>Matricea de specificatii</a:t>
            </a:r>
            <a:br>
              <a:rPr lang="ro-RO" b="1" dirty="0" smtClean="0">
                <a:latin typeface="Bradley Hand ITC" pitchFamily="66" charset="0"/>
                <a:cs typeface="Aharoni" pitchFamily="2" charset="-79"/>
              </a:rPr>
            </a:br>
            <a:r>
              <a:rPr lang="ro-RO" b="1" dirty="0" smtClean="0">
                <a:latin typeface="Bradley Hand ITC" pitchFamily="66" charset="0"/>
                <a:cs typeface="Aharoni" pitchFamily="2" charset="-79"/>
              </a:rPr>
              <a:t>- punte de legatura intre competente, continuturi, evaluare</a:t>
            </a:r>
            <a:endParaRPr lang="ro-RO" b="1" dirty="0">
              <a:latin typeface="Bradley Hand ITC" pitchFamily="66" charset="0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201688"/>
          </a:xfrm>
        </p:spPr>
        <p:txBody>
          <a:bodyPr/>
          <a:lstStyle/>
          <a:p>
            <a:pPr algn="r"/>
            <a:r>
              <a:rPr lang="ro-RO" b="1" dirty="0" smtClean="0">
                <a:solidFill>
                  <a:schemeClr val="tx1"/>
                </a:solidFill>
                <a:latin typeface="Bradley Hand ITC" pitchFamily="66" charset="0"/>
              </a:rPr>
              <a:t>Prof. Ileana Dragomir</a:t>
            </a:r>
            <a:endParaRPr lang="ro-RO" b="1" dirty="0">
              <a:solidFill>
                <a:schemeClr val="tx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Realizarea matricei de specificatii</a:t>
            </a:r>
            <a:endParaRPr lang="ro-RO" b="1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785794"/>
            <a:ext cx="8568952" cy="54006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it-IT" sz="2400" dirty="0">
                <a:latin typeface="Arial" pitchFamily="34" charset="0"/>
                <a:cs typeface="Arial" pitchFamily="34" charset="0"/>
              </a:rPr>
              <a:t>Evaluatorul stabileste procentele ce vor fi evaluate din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fiecare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c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on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inut/temă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raportate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la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nivelurile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cognitive/competen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ele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specificate în matrice.</a:t>
            </a:r>
          </a:p>
          <a:p>
            <a:pPr algn="just">
              <a:buFont typeface="Wingdings" pitchFamily="2" charset="2"/>
              <a:buChar char="ü"/>
            </a:pPr>
            <a:r>
              <a:rPr lang="vi-VN" sz="2400" dirty="0">
                <a:latin typeface="Arial" pitchFamily="34" charset="0"/>
                <a:cs typeface="Arial" pitchFamily="34" charset="0"/>
              </a:rPr>
              <a:t>De exemplu, în cadrul unui test sumativ care urmăreste evaluarea anumitor competene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la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diferite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niveluri cognitive (a-și aminti -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achizi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ia informa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iei-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a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în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elege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, a aplica, a analiza)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prin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intermediul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a patru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elem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nte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inut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, profesorul stabileste ponderea pe care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fiecare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competen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ă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si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elem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nt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de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inut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o va avea în cadrul testului.</a:t>
            </a:r>
          </a:p>
          <a:p>
            <a:pPr algn="just">
              <a:buFont typeface="Wingdings" pitchFamily="2" charset="2"/>
              <a:buChar char="ü"/>
            </a:pPr>
            <a:r>
              <a:rPr lang="ro-RO" sz="2400" dirty="0">
                <a:latin typeface="Arial" pitchFamily="34" charset="0"/>
                <a:cs typeface="Arial" pitchFamily="34" charset="0"/>
              </a:rPr>
              <a:t>Astfel se stabilesc:</a:t>
            </a:r>
          </a:p>
          <a:p>
            <a:pPr algn="just">
              <a:buNone/>
            </a:pPr>
            <a:r>
              <a:rPr lang="ro-RO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pe ultima linie a matricei ponderile (în %) pentru nivelurile cognitive</a:t>
            </a:r>
          </a:p>
          <a:p>
            <a:pPr algn="just">
              <a:buNone/>
            </a:pPr>
            <a:r>
              <a:rPr lang="ro-RO" sz="24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o-RO" sz="2400" dirty="0">
                <a:latin typeface="Arial" pitchFamily="34" charset="0"/>
                <a:cs typeface="Arial" pitchFamily="34" charset="0"/>
              </a:rPr>
              <a:t>pe ultima coloana a a matricei ponderile (în %) pentru elementele de 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continut</a:t>
            </a:r>
            <a:endParaRPr lang="ro-RO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Realizarea matricei de specificatii</a:t>
            </a:r>
            <a:endParaRPr lang="ro-RO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712968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Realizarea matricei de specificatii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q"/>
            </a:pPr>
            <a:r>
              <a:rPr lang="it-IT" dirty="0">
                <a:latin typeface="Arial" pitchFamily="34" charset="0"/>
                <a:cs typeface="Arial" pitchFamily="34" charset="0"/>
              </a:rPr>
              <a:t>Procentele din interiorul fiecărei celule a matricei sunt determinante pentru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calcularea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numărului </a:t>
            </a:r>
            <a:r>
              <a:rPr lang="vi-VN" dirty="0">
                <a:latin typeface="Arial" pitchFamily="34" charset="0"/>
                <a:cs typeface="Arial" pitchFamily="34" charset="0"/>
              </a:rPr>
              <a:t>de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itemi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.</a:t>
            </a:r>
            <a:endParaRPr lang="vi-VN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vi-VN" dirty="0">
                <a:latin typeface="Arial" pitchFamily="34" charset="0"/>
                <a:cs typeface="Arial" pitchFamily="34" charset="0"/>
              </a:rPr>
              <a:t>Evalutorul stabileste numărul total de itemi pe care doreste să îl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ină </a:t>
            </a:r>
            <a:r>
              <a:rPr lang="vi-VN" dirty="0">
                <a:latin typeface="Arial" pitchFamily="34" charset="0"/>
                <a:cs typeface="Arial" pitchFamily="34" charset="0"/>
              </a:rPr>
              <a:t>testul (de exemplu</a:t>
            </a:r>
          </a:p>
          <a:p>
            <a:pPr algn="just">
              <a:buFont typeface="Wingdings" pitchFamily="2" charset="2"/>
              <a:buChar char="q"/>
            </a:pPr>
            <a:r>
              <a:rPr lang="vi-VN" dirty="0">
                <a:latin typeface="Arial" pitchFamily="34" charset="0"/>
                <a:cs typeface="Arial" pitchFamily="34" charset="0"/>
              </a:rPr>
              <a:t>20 de itemi), după care calculează numărul de itemi pentru fiecare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inut/competen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ă si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completează </a:t>
            </a:r>
            <a:r>
              <a:rPr lang="it-IT" dirty="0">
                <a:latin typeface="Arial" pitchFamily="34" charset="0"/>
                <a:cs typeface="Arial" pitchFamily="34" charset="0"/>
              </a:rPr>
              <a:t>fiecare celulă a matricei.</a:t>
            </a:r>
          </a:p>
          <a:p>
            <a:pPr algn="just">
              <a:buFont typeface="Wingdings" pitchFamily="2" charset="2"/>
              <a:buChar char="q"/>
            </a:pPr>
            <a:r>
              <a:rPr lang="pt-BR" dirty="0">
                <a:latin typeface="Arial" pitchFamily="34" charset="0"/>
                <a:cs typeface="Arial" pitchFamily="34" charset="0"/>
              </a:rPr>
              <a:t>Numărul de itemi = (procentaj x număr total de itemi)</a:t>
            </a:r>
          </a:p>
          <a:p>
            <a:pPr algn="just">
              <a:buFont typeface="Wingdings" pitchFamily="2" charset="2"/>
              <a:buChar char="q"/>
            </a:pPr>
            <a:r>
              <a:rPr lang="ro-RO" dirty="0">
                <a:latin typeface="Arial" pitchFamily="34" charset="0"/>
                <a:cs typeface="Arial" pitchFamily="34" charset="0"/>
              </a:rPr>
              <a:t>De exemplu: 2,5% x 20 = 0,5 itemi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1556792"/>
            <a:ext cx="913447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>
                <a:latin typeface="Bradley Hand ITC" pitchFamily="66" charset="0"/>
              </a:rPr>
              <a:t>Exemplu</a:t>
            </a:r>
            <a:r>
              <a:rPr lang="en-US" dirty="0" smtClean="0">
                <a:latin typeface="Bradley Hand ITC" pitchFamily="66" charset="0"/>
              </a:rPr>
              <a:t> de </a:t>
            </a:r>
            <a:r>
              <a:rPr lang="en-US" dirty="0" err="1" smtClean="0">
                <a:latin typeface="Bradley Hand ITC" pitchFamily="66" charset="0"/>
              </a:rPr>
              <a:t>utilizare</a:t>
            </a:r>
            <a:endParaRPr lang="ro-RO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o-RO" dirty="0" smtClean="0">
                <a:hlinkClick r:id="rId2" action="ppaction://hlinkfile"/>
              </a:rPr>
              <a:t>Test de evaluare sumativ</a:t>
            </a:r>
            <a:endParaRPr lang="ro-RO" dirty="0" smtClean="0"/>
          </a:p>
          <a:p>
            <a:pPr>
              <a:buFont typeface="Wingdings" pitchFamily="2" charset="2"/>
              <a:buChar char="q"/>
            </a:pPr>
            <a:r>
              <a:rPr lang="ro-RO" dirty="0" smtClean="0">
                <a:hlinkClick r:id="rId3" action="ppaction://hlinkfile"/>
              </a:rPr>
              <a:t>Barem de corectare si notare</a:t>
            </a:r>
            <a:endParaRPr lang="ro-RO" dirty="0" smtClean="0"/>
          </a:p>
          <a:p>
            <a:pPr>
              <a:buFont typeface="Wingdings" pitchFamily="2" charset="2"/>
              <a:buChar char="q"/>
            </a:pPr>
            <a:endParaRPr lang="ro-RO" dirty="0"/>
          </a:p>
          <a:p>
            <a:pPr>
              <a:buFont typeface="Wingdings" pitchFamily="2" charset="2"/>
              <a:buChar char="q"/>
            </a:pPr>
            <a:endParaRPr lang="ro-RO" dirty="0" smtClean="0"/>
          </a:p>
          <a:p>
            <a:pPr>
              <a:buFont typeface="Wingdings" pitchFamily="2" charset="2"/>
              <a:buChar char="q"/>
            </a:pPr>
            <a:r>
              <a:rPr lang="ro-RO" sz="2800" dirty="0" smtClean="0">
                <a:latin typeface="Arial" pitchFamily="34" charset="0"/>
                <a:cs typeface="Arial" pitchFamily="34" charset="0"/>
              </a:rPr>
              <a:t>Bibliografie:</a:t>
            </a:r>
          </a:p>
          <a:p>
            <a:pPr algn="just"/>
            <a:r>
              <a:rPr lang="ro-RO" sz="3000" b="1" dirty="0" smtClean="0">
                <a:latin typeface="Arial" pitchFamily="34" charset="0"/>
                <a:cs typeface="Arial" pitchFamily="34" charset="0"/>
              </a:rPr>
              <a:t>Profesor–evaluator de competenţe profesionale</a:t>
            </a:r>
            <a:r>
              <a:rPr lang="ro-RO" sz="28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pt-BR" sz="2800" b="1" dirty="0">
                <a:latin typeface="Arial" pitchFamily="34" charset="0"/>
                <a:cs typeface="Arial" pitchFamily="34" charset="0"/>
              </a:rPr>
              <a:t>suport de curs realizat în 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cadrul</a:t>
            </a:r>
            <a:r>
              <a:rPr lang="ro-RO" sz="2800" b="1" dirty="0" smtClean="0">
                <a:latin typeface="Arial" pitchFamily="34" charset="0"/>
                <a:cs typeface="Arial" pitchFamily="34" charset="0"/>
              </a:rPr>
              <a:t> proiectului </a:t>
            </a:r>
            <a:r>
              <a:rPr lang="ro-RO" sz="2800" b="1" dirty="0">
                <a:latin typeface="Arial" pitchFamily="34" charset="0"/>
                <a:cs typeface="Arial" pitchFamily="34" charset="0"/>
              </a:rPr>
              <a:t>cofinanțat din Fondul Social European </a:t>
            </a:r>
            <a:r>
              <a:rPr lang="ro-RO" sz="2800" b="1" i="1" dirty="0">
                <a:latin typeface="Arial" pitchFamily="34" charset="0"/>
                <a:cs typeface="Arial" pitchFamily="34" charset="0"/>
              </a:rPr>
              <a:t>“Formarea cadrelor didactice </a:t>
            </a:r>
            <a:r>
              <a:rPr lang="ro-RO" sz="2800" b="1" i="1" dirty="0" smtClean="0">
                <a:latin typeface="Arial" pitchFamily="34" charset="0"/>
                <a:cs typeface="Arial" pitchFamily="34" charset="0"/>
              </a:rPr>
              <a:t>în </a:t>
            </a:r>
            <a:r>
              <a:rPr lang="vi-VN" sz="2800" b="1" i="1" dirty="0" smtClean="0">
                <a:latin typeface="Arial" pitchFamily="34" charset="0"/>
                <a:cs typeface="Arial" pitchFamily="34" charset="0"/>
              </a:rPr>
              <a:t>domeniul </a:t>
            </a:r>
            <a:r>
              <a:rPr lang="vi-VN" sz="2800" b="1" i="1" dirty="0">
                <a:latin typeface="Arial" pitchFamily="34" charset="0"/>
                <a:cs typeface="Arial" pitchFamily="34" charset="0"/>
              </a:rPr>
              <a:t>evaluării competențelor profesionale</a:t>
            </a:r>
            <a:r>
              <a:rPr lang="vi-VN" sz="2800" b="1" i="1" dirty="0" smtClean="0">
                <a:latin typeface="Arial" pitchFamily="34" charset="0"/>
                <a:cs typeface="Arial" pitchFamily="34" charset="0"/>
              </a:rPr>
              <a:t>”,</a:t>
            </a:r>
            <a:r>
              <a:rPr lang="ro-RO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800" b="1" i="1" dirty="0" smtClean="0">
                <a:latin typeface="Arial" pitchFamily="34" charset="0"/>
                <a:cs typeface="Arial" pitchFamily="34" charset="0"/>
              </a:rPr>
              <a:t>ID</a:t>
            </a:r>
            <a:r>
              <a:rPr lang="vi-VN" sz="2800" b="1" i="1" dirty="0">
                <a:latin typeface="Arial" pitchFamily="34" charset="0"/>
                <a:cs typeface="Arial" pitchFamily="34" charset="0"/>
              </a:rPr>
              <a:t>: POSDRU/57/1.3/S/30768</a:t>
            </a:r>
            <a:endParaRPr lang="ro-RO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o-RO" sz="4800" b="1" dirty="0" smtClean="0">
                <a:latin typeface="Bradley Hand ITC" pitchFamily="66" charset="0"/>
              </a:rPr>
              <a:t>Evaluarea scolara</a:t>
            </a:r>
            <a:endParaRPr lang="ro-RO" sz="5400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616624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it-IT" sz="2400" b="1" dirty="0">
                <a:latin typeface="Arial" pitchFamily="34" charset="0"/>
                <a:cs typeface="Arial" pitchFamily="34" charset="0"/>
              </a:rPr>
              <a:t>Evaluarea scolară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este procesul prin care se delimitează, se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ob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si se furnizează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informa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utile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permi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ând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luarea unor decizii ulterioare. </a:t>
            </a:r>
            <a:endParaRPr lang="ro-RO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vi-VN" sz="2400" dirty="0" smtClean="0">
                <a:latin typeface="Arial" pitchFamily="34" charset="0"/>
                <a:cs typeface="Arial" pitchFamily="34" charset="0"/>
              </a:rPr>
              <a:t>Actul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evaluării presupune două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momente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relativ 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distincte: </a:t>
            </a:r>
            <a:r>
              <a:rPr lang="it-IT" sz="2400" dirty="0">
                <a:latin typeface="Arial" pitchFamily="34" charset="0"/>
                <a:cs typeface="Arial" pitchFamily="34" charset="0"/>
              </a:rPr>
              <a:t>măsurarea si aprecierea rezultatelor scolare.</a:t>
            </a:r>
          </a:p>
          <a:p>
            <a:pPr algn="just">
              <a:buFont typeface="Wingdings" pitchFamily="2" charset="2"/>
              <a:buChar char="ü"/>
            </a:pPr>
            <a:r>
              <a:rPr lang="vi-VN" sz="2400" b="1" dirty="0">
                <a:latin typeface="Arial" pitchFamily="34" charset="0"/>
                <a:cs typeface="Arial" pitchFamily="34" charset="0"/>
              </a:rPr>
              <a:t>Măsurarea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constă în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opera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ia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de cuantificare a rezultatelor scolare, respeciv de atribuire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unor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simboluri exacte (cifre, litere, expresii) unor componente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achizi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ionale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, prin excelenta calitative.</a:t>
            </a:r>
            <a:endParaRPr lang="ro-RO" sz="2400" dirty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vi-VN" sz="2400" b="1" dirty="0">
                <a:latin typeface="Arial" pitchFamily="34" charset="0"/>
                <a:cs typeface="Arial" pitchFamily="34" charset="0"/>
              </a:rPr>
              <a:t>Aprecierea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presupune emiterea unei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judecă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de valoare asupra fenomenului evaluat,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pe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baza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datelor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ob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inute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prin măsurare, acordându-se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semnifica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ia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acestora prin raportarea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la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un 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termen de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referin</a:t>
            </a:r>
            <a:r>
              <a:rPr lang="ro-RO" sz="24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ă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, la un sistem de valori sau criterii.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4800" b="1" dirty="0" smtClean="0">
                <a:latin typeface="Bradley Hand ITC" pitchFamily="66" charset="0"/>
              </a:rPr>
              <a:t>Scopurile evaluarii</a:t>
            </a:r>
            <a:endParaRPr lang="ro-RO" sz="4800" dirty="0">
              <a:latin typeface="Bradley Hand ITC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232593" cy="49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4800" b="1" dirty="0" smtClean="0">
                <a:latin typeface="Bradley Hand ITC" pitchFamily="66" charset="0"/>
              </a:rPr>
              <a:t>Obiectivele evaluarii</a:t>
            </a:r>
            <a:endParaRPr lang="ro-RO" sz="4800" b="1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dirty="0">
                <a:latin typeface="Arial" pitchFamily="34" charset="0"/>
                <a:cs typeface="Arial" pitchFamily="34" charset="0"/>
              </a:rPr>
              <a:t>1. </a:t>
            </a:r>
            <a:r>
              <a:rPr lang="ro-RO" b="1" dirty="0" smtClean="0">
                <a:latin typeface="Arial" pitchFamily="34" charset="0"/>
                <a:cs typeface="Arial" pitchFamily="34" charset="0"/>
              </a:rPr>
              <a:t>cunostinte </a:t>
            </a:r>
            <a:r>
              <a:rPr lang="ro-RO" b="1" dirty="0">
                <a:latin typeface="Arial" pitchFamily="34" charset="0"/>
                <a:cs typeface="Arial" pitchFamily="34" charset="0"/>
              </a:rPr>
              <a:t>acumulate </a:t>
            </a:r>
            <a:r>
              <a:rPr lang="ro-RO" dirty="0">
                <a:latin typeface="Arial" pitchFamily="34" charset="0"/>
                <a:cs typeface="Arial" pitchFamily="34" charset="0"/>
              </a:rPr>
              <a:t>(date, fapte, concepte,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definitii</a:t>
            </a:r>
            <a:r>
              <a:rPr lang="ro-RO" dirty="0">
                <a:latin typeface="Arial" pitchFamily="34" charset="0"/>
                <a:cs typeface="Arial" pitchFamily="34" charset="0"/>
              </a:rPr>
              <a:t>);</a:t>
            </a:r>
          </a:p>
          <a:p>
            <a:r>
              <a:rPr lang="vi-VN" dirty="0">
                <a:latin typeface="Arial" pitchFamily="34" charset="0"/>
                <a:cs typeface="Arial" pitchFamily="34" charset="0"/>
              </a:rPr>
              <a:t>2. 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capacită</a:t>
            </a:r>
            <a:r>
              <a:rPr lang="ro-RO" b="1" dirty="0">
                <a:latin typeface="Arial" pitchFamily="34" charset="0"/>
                <a:cs typeface="Arial" pitchFamily="34" charset="0"/>
              </a:rPr>
              <a:t>t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vi-VN" b="1" dirty="0">
                <a:latin typeface="Arial" pitchFamily="34" charset="0"/>
                <a:cs typeface="Arial" pitchFamily="34" charset="0"/>
              </a:rPr>
              <a:t>de aplicare a 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cunostin</a:t>
            </a:r>
            <a:r>
              <a:rPr lang="ro-RO" sz="4000" b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elor </a:t>
            </a:r>
            <a:r>
              <a:rPr lang="vi-VN" dirty="0">
                <a:latin typeface="Arial" pitchFamily="34" charset="0"/>
                <a:cs typeface="Arial" pitchFamily="34" charset="0"/>
              </a:rPr>
              <a:t>în realizarea unor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activită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vi-VN" dirty="0">
                <a:latin typeface="Arial" pitchFamily="34" charset="0"/>
                <a:cs typeface="Arial" pitchFamily="34" charset="0"/>
              </a:rPr>
              <a:t>practice;</a:t>
            </a:r>
          </a:p>
          <a:p>
            <a:r>
              <a:rPr lang="vi-VN" dirty="0">
                <a:latin typeface="Arial" pitchFamily="34" charset="0"/>
                <a:cs typeface="Arial" pitchFamily="34" charset="0"/>
              </a:rPr>
              <a:t>3. 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capacită</a:t>
            </a:r>
            <a:r>
              <a:rPr lang="ro-RO" b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vi-VN" b="1" dirty="0">
                <a:latin typeface="Arial" pitchFamily="34" charset="0"/>
                <a:cs typeface="Arial" pitchFamily="34" charset="0"/>
              </a:rPr>
              <a:t>intelectuale - </a:t>
            </a:r>
            <a:r>
              <a:rPr lang="vi-VN" dirty="0">
                <a:latin typeface="Arial" pitchFamily="34" charset="0"/>
                <a:cs typeface="Arial" pitchFamily="34" charset="0"/>
              </a:rPr>
              <a:t>puterea de argumentare si de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independen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ă </a:t>
            </a:r>
            <a:r>
              <a:rPr lang="vi-VN" dirty="0">
                <a:latin typeface="Arial" pitchFamily="34" charset="0"/>
                <a:cs typeface="Arial" pitchFamily="34" charset="0"/>
              </a:rPr>
              <a:t>în gândire etc.;</a:t>
            </a:r>
          </a:p>
          <a:p>
            <a:r>
              <a:rPr lang="it-IT" dirty="0">
                <a:latin typeface="Arial" pitchFamily="34" charset="0"/>
                <a:cs typeface="Arial" pitchFamily="34" charset="0"/>
              </a:rPr>
              <a:t>4. </a:t>
            </a:r>
            <a:r>
              <a:rPr lang="it-IT" b="1" dirty="0">
                <a:latin typeface="Arial" pitchFamily="34" charset="0"/>
                <a:cs typeface="Arial" pitchFamily="34" charset="0"/>
              </a:rPr>
              <a:t>trasături de personalitate, </a:t>
            </a:r>
            <a:r>
              <a:rPr lang="it-IT" dirty="0">
                <a:latin typeface="Arial" pitchFamily="34" charset="0"/>
                <a:cs typeface="Arial" pitchFamily="34" charset="0"/>
              </a:rPr>
              <a:t>conduita formată.</a:t>
            </a:r>
            <a:endParaRPr lang="ro-RO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Matricea de specificatii</a:t>
            </a:r>
            <a:endParaRPr lang="ro-RO" b="1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it-IT" i="1" dirty="0"/>
              <a:t>„Matricea de </a:t>
            </a:r>
            <a:r>
              <a:rPr lang="it-IT" i="1" dirty="0" smtClean="0"/>
              <a:t>specifica</a:t>
            </a:r>
            <a:r>
              <a:rPr lang="ro-RO" i="1" dirty="0" smtClean="0"/>
              <a:t>t</a:t>
            </a:r>
            <a:r>
              <a:rPr lang="it-IT" i="1" dirty="0" smtClean="0"/>
              <a:t>ii </a:t>
            </a:r>
            <a:r>
              <a:rPr lang="it-IT" i="1" dirty="0"/>
              <a:t>constă într-un tabel cu două intrări care serveste la proiectarea </a:t>
            </a:r>
            <a:r>
              <a:rPr lang="it-IT" i="1" dirty="0" smtClean="0"/>
              <a:t>si</a:t>
            </a:r>
            <a:r>
              <a:rPr lang="ro-RO" i="1" dirty="0" smtClean="0"/>
              <a:t> organizarea </a:t>
            </a:r>
            <a:r>
              <a:rPr lang="ro-RO" i="1" dirty="0"/>
              <a:t>itemilor dintr-un test docimologic în care sunt precizate, pe de o </a:t>
            </a:r>
            <a:r>
              <a:rPr lang="ro-RO" i="1" dirty="0" smtClean="0"/>
              <a:t>parte, </a:t>
            </a:r>
            <a:r>
              <a:rPr lang="vi-VN" i="1" dirty="0" smtClean="0"/>
              <a:t>competen</a:t>
            </a:r>
            <a:r>
              <a:rPr lang="ro-RO" i="1" dirty="0" smtClean="0"/>
              <a:t>t</a:t>
            </a:r>
            <a:r>
              <a:rPr lang="vi-VN" i="1" dirty="0" smtClean="0"/>
              <a:t>ele </a:t>
            </a:r>
            <a:r>
              <a:rPr lang="vi-VN" i="1" dirty="0"/>
              <a:t>de evaluat corelate cu nivelurile taxonomice la care se plasează acestea, si </a:t>
            </a:r>
            <a:r>
              <a:rPr lang="vi-VN" i="1" dirty="0" smtClean="0"/>
              <a:t>pe</a:t>
            </a:r>
            <a:r>
              <a:rPr lang="ro-RO" i="1" dirty="0" smtClean="0"/>
              <a:t> </a:t>
            </a:r>
            <a:r>
              <a:rPr lang="vi-VN" i="1" dirty="0" smtClean="0"/>
              <a:t>de </a:t>
            </a:r>
            <a:r>
              <a:rPr lang="vi-VN" i="1" dirty="0"/>
              <a:t>altă parte </a:t>
            </a:r>
            <a:r>
              <a:rPr lang="vi-VN" i="1" dirty="0" smtClean="0"/>
              <a:t>con</a:t>
            </a:r>
            <a:r>
              <a:rPr lang="ro-RO" i="1" dirty="0" smtClean="0"/>
              <a:t>t</a:t>
            </a:r>
            <a:r>
              <a:rPr lang="vi-VN" i="1" dirty="0" smtClean="0"/>
              <a:t>inuturile </a:t>
            </a:r>
            <a:r>
              <a:rPr lang="vi-VN" i="1" dirty="0"/>
              <a:t>care vor fi vizate.” (Mason si Bramble, 1997; Schreerens, Glas </a:t>
            </a:r>
            <a:r>
              <a:rPr lang="vi-VN" i="1" dirty="0" smtClean="0"/>
              <a:t>si</a:t>
            </a:r>
            <a:r>
              <a:rPr lang="ro-RO" i="1" dirty="0" smtClean="0"/>
              <a:t> </a:t>
            </a:r>
            <a:r>
              <a:rPr lang="ro-RO" dirty="0" smtClean="0"/>
              <a:t>Tomas</a:t>
            </a:r>
            <a:r>
              <a:rPr lang="ro-RO" dirty="0"/>
              <a:t>, 2003; Gall si Borg, 2007)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712967" cy="381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Matricea de specificatii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o-RO" dirty="0">
                <a:latin typeface="Arial" pitchFamily="34" charset="0"/>
                <a:cs typeface="Arial" pitchFamily="34" charset="0"/>
              </a:rPr>
              <a:t>Liniile matricei de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specificatii </a:t>
            </a:r>
            <a:r>
              <a:rPr lang="ro-RO" dirty="0">
                <a:latin typeface="Arial" pitchFamily="34" charset="0"/>
                <a:cs typeface="Arial" pitchFamily="34" charset="0"/>
              </a:rPr>
              <a:t>includ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elemente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le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o-RO" dirty="0">
                <a:latin typeface="Arial" pitchFamily="34" charset="0"/>
                <a:cs typeface="Arial" pitchFamily="34" charset="0"/>
              </a:rPr>
              <a:t>de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continut </a:t>
            </a:r>
            <a:r>
              <a:rPr lang="ro-RO" dirty="0">
                <a:latin typeface="Arial" pitchFamily="34" charset="0"/>
                <a:cs typeface="Arial" pitchFamily="34" charset="0"/>
              </a:rPr>
              <a:t>vizate,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iar </a:t>
            </a:r>
            <a:r>
              <a:rPr lang="ro-RO" dirty="0">
                <a:latin typeface="Arial" pitchFamily="34" charset="0"/>
                <a:cs typeface="Arial" pitchFamily="34" charset="0"/>
              </a:rPr>
              <a:t>coloanele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contin 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nivelurile </a:t>
            </a:r>
            <a:r>
              <a:rPr lang="vi-VN" i="1" dirty="0">
                <a:latin typeface="Arial" pitchFamily="34" charset="0"/>
                <a:cs typeface="Arial" pitchFamily="34" charset="0"/>
              </a:rPr>
              <a:t>cognitive corespunzătoare 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competen</a:t>
            </a:r>
            <a:r>
              <a:rPr lang="ro-RO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elor </a:t>
            </a:r>
            <a:r>
              <a:rPr lang="vi-VN" i="1" dirty="0">
                <a:latin typeface="Arial" pitchFamily="34" charset="0"/>
                <a:cs typeface="Arial" pitchFamily="34" charset="0"/>
              </a:rPr>
              <a:t>de evaluat. </a:t>
            </a:r>
            <a:r>
              <a:rPr lang="vi-VN" dirty="0">
                <a:latin typeface="Arial" pitchFamily="34" charset="0"/>
                <a:cs typeface="Arial" pitchFamily="34" charset="0"/>
              </a:rPr>
              <a:t>Se au în vedere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procesele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cognitive </a:t>
            </a:r>
            <a:r>
              <a:rPr lang="it-IT" dirty="0">
                <a:latin typeface="Arial" pitchFamily="34" charset="0"/>
                <a:cs typeface="Arial" pitchFamily="34" charset="0"/>
              </a:rPr>
              <a:t>conform taxonomiei lui Bloom/Anderson (2001): </a:t>
            </a:r>
            <a:r>
              <a:rPr lang="it-IT" b="1" dirty="0">
                <a:latin typeface="Arial" pitchFamily="34" charset="0"/>
                <a:cs typeface="Arial" pitchFamily="34" charset="0"/>
              </a:rPr>
              <a:t>a-și aminti; a ințelege; a </a:t>
            </a:r>
            <a:r>
              <a:rPr lang="it-IT" b="1" dirty="0" smtClean="0">
                <a:latin typeface="Arial" pitchFamily="34" charset="0"/>
                <a:cs typeface="Arial" pitchFamily="34" charset="0"/>
              </a:rPr>
              <a:t>aplica;</a:t>
            </a:r>
            <a:r>
              <a:rPr lang="ro-RO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ro-RO" b="1" dirty="0">
                <a:latin typeface="Arial" pitchFamily="34" charset="0"/>
                <a:cs typeface="Arial" pitchFamily="34" charset="0"/>
              </a:rPr>
              <a:t>analiza; a </a:t>
            </a:r>
            <a:r>
              <a:rPr lang="ro-RO" b="1" dirty="0" smtClean="0">
                <a:latin typeface="Arial" pitchFamily="34" charset="0"/>
                <a:cs typeface="Arial" pitchFamily="34" charset="0"/>
              </a:rPr>
              <a:t>evalua</a:t>
            </a:r>
            <a:r>
              <a:rPr lang="ro-RO" b="1" dirty="0">
                <a:latin typeface="Arial" pitchFamily="34" charset="0"/>
                <a:cs typeface="Arial" pitchFamily="34" charset="0"/>
              </a:rPr>
              <a:t>; a crea</a:t>
            </a:r>
            <a:r>
              <a:rPr lang="ro-RO" b="1" dirty="0" smtClean="0">
                <a:latin typeface="Arial" pitchFamily="34" charset="0"/>
                <a:cs typeface="Arial" pitchFamily="34" charset="0"/>
              </a:rPr>
              <a:t>.</a:t>
            </a:r>
            <a:endParaRPr lang="ro-RO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>
                <a:latin typeface="Bradley Hand ITC" pitchFamily="66" charset="0"/>
              </a:rPr>
              <a:t>Matricea de specificatii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vi-VN" dirty="0" smtClean="0">
                <a:latin typeface="Arial" pitchFamily="34" charset="0"/>
                <a:cs typeface="Arial" pitchFamily="34" charset="0"/>
              </a:rPr>
              <a:t>În realizarea matricei se vor utiliza doar acele procese cognitive pe care profesorul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consideră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că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le va atinge în cadrul testului.</a:t>
            </a:r>
            <a:endParaRPr lang="ro-RO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it-IT" dirty="0" smtClean="0">
                <a:latin typeface="Arial" pitchFamily="34" charset="0"/>
                <a:cs typeface="Arial" pitchFamily="34" charset="0"/>
              </a:rPr>
              <a:t>Celulele </a:t>
            </a:r>
            <a:r>
              <a:rPr lang="it-IT" dirty="0">
                <a:latin typeface="Arial" pitchFamily="34" charset="0"/>
                <a:cs typeface="Arial" pitchFamily="34" charset="0"/>
              </a:rPr>
              <a:t>tabelului, aflate la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intersec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ia </a:t>
            </a:r>
            <a:r>
              <a:rPr lang="it-IT" dirty="0">
                <a:latin typeface="Arial" pitchFamily="34" charset="0"/>
                <a:cs typeface="Arial" pitchFamily="34" charset="0"/>
              </a:rPr>
              <a:t>dintre elementele de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inut </a:t>
            </a:r>
            <a:r>
              <a:rPr lang="it-IT" dirty="0">
                <a:latin typeface="Arial" pitchFamily="34" charset="0"/>
                <a:cs typeface="Arial" pitchFamily="34" charset="0"/>
              </a:rPr>
              <a:t>si nivelurile </a:t>
            </a:r>
            <a:r>
              <a:rPr lang="it-IT" dirty="0" smtClean="0">
                <a:latin typeface="Arial" pitchFamily="34" charset="0"/>
                <a:cs typeface="Arial" pitchFamily="34" charset="0"/>
              </a:rPr>
              <a:t>taxonomice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 pentru </a:t>
            </a:r>
            <a:r>
              <a:rPr lang="ro-RO" dirty="0">
                <a:latin typeface="Arial" pitchFamily="34" charset="0"/>
                <a:cs typeface="Arial" pitchFamily="34" charset="0"/>
              </a:rPr>
              <a:t>nivelul cognitiv cuprind procentele de itemi (din totalul itemilor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consacrati întregului test</a:t>
            </a:r>
            <a:r>
              <a:rPr lang="ro-RO" dirty="0">
                <a:latin typeface="Arial" pitchFamily="34" charset="0"/>
                <a:cs typeface="Arial" pitchFamily="34" charset="0"/>
              </a:rPr>
              <a:t>) ce vor fi </a:t>
            </a:r>
            <a:r>
              <a:rPr lang="ro-RO" dirty="0" smtClean="0">
                <a:latin typeface="Arial" pitchFamily="34" charset="0"/>
                <a:cs typeface="Arial" pitchFamily="34" charset="0"/>
              </a:rPr>
              <a:t>folositi </a:t>
            </a:r>
            <a:r>
              <a:rPr lang="ro-RO" dirty="0">
                <a:latin typeface="Arial" pitchFamily="34" charset="0"/>
                <a:cs typeface="Arial" pitchFamily="34" charset="0"/>
              </a:rPr>
              <a:t>în proiectarea testului.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>
                <a:latin typeface="Bradley Hand ITC" pitchFamily="66" charset="0"/>
              </a:rPr>
              <a:t>Clasificarea matricelor de specificatii</a:t>
            </a:r>
            <a:endParaRPr lang="ro-RO" b="1" dirty="0">
              <a:latin typeface="Bradley Hand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968552"/>
          </a:xfrm>
        </p:spPr>
        <p:txBody>
          <a:bodyPr>
            <a:noAutofit/>
          </a:bodyPr>
          <a:lstStyle/>
          <a:p>
            <a:pPr algn="just"/>
            <a:r>
              <a:rPr lang="it-IT" sz="2300" dirty="0">
                <a:latin typeface="Arial" pitchFamily="34" charset="0"/>
                <a:cs typeface="Arial" pitchFamily="34" charset="0"/>
              </a:rPr>
              <a:t>În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func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ie </a:t>
            </a:r>
            <a:r>
              <a:rPr lang="it-IT" sz="2300" dirty="0">
                <a:latin typeface="Arial" pitchFamily="34" charset="0"/>
                <a:cs typeface="Arial" pitchFamily="34" charset="0"/>
              </a:rPr>
              <a:t>de scopul si tipul testului, pot fi constituite matrice de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specifica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ii </a:t>
            </a:r>
            <a:r>
              <a:rPr lang="it-IT" sz="2300" b="1" dirty="0">
                <a:latin typeface="Arial" pitchFamily="34" charset="0"/>
                <a:cs typeface="Arial" pitchFamily="34" charset="0"/>
              </a:rPr>
              <a:t>generale </a:t>
            </a:r>
            <a:r>
              <a:rPr lang="it-IT" sz="2300" b="1" dirty="0" smtClean="0">
                <a:latin typeface="Arial" pitchFamily="34" charset="0"/>
                <a:cs typeface="Arial" pitchFamily="34" charset="0"/>
              </a:rPr>
              <a:t>si</a:t>
            </a:r>
            <a:r>
              <a:rPr lang="ro-RO" sz="2300" b="1" dirty="0" smtClean="0">
                <a:latin typeface="Arial" pitchFamily="34" charset="0"/>
                <a:cs typeface="Arial" pitchFamily="34" charset="0"/>
              </a:rPr>
              <a:t> detaliate</a:t>
            </a:r>
            <a:r>
              <a:rPr lang="ro-RO" sz="23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it-IT" sz="2300" dirty="0">
                <a:latin typeface="Arial" pitchFamily="34" charset="0"/>
                <a:cs typeface="Arial" pitchFamily="34" charset="0"/>
              </a:rPr>
              <a:t>Matricele cu caracter </a:t>
            </a:r>
            <a:r>
              <a:rPr lang="it-IT" sz="2300" b="1" i="1" dirty="0">
                <a:latin typeface="Arial" pitchFamily="34" charset="0"/>
                <a:cs typeface="Arial" pitchFamily="34" charset="0"/>
              </a:rPr>
              <a:t>general</a:t>
            </a:r>
            <a:r>
              <a:rPr lang="it-IT" sz="2300" i="1" dirty="0">
                <a:latin typeface="Arial" pitchFamily="34" charset="0"/>
                <a:cs typeface="Arial" pitchFamily="34" charset="0"/>
              </a:rPr>
              <a:t>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înso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esc </a:t>
            </a:r>
            <a:r>
              <a:rPr lang="it-IT" sz="2300" dirty="0">
                <a:latin typeface="Arial" pitchFamily="34" charset="0"/>
                <a:cs typeface="Arial" pitchFamily="34" charset="0"/>
              </a:rPr>
              <a:t>testele sumative care testează elemente mai mari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de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inut </a:t>
            </a:r>
            <a:r>
              <a:rPr lang="it-IT" sz="2300" dirty="0">
                <a:latin typeface="Arial" pitchFamily="34" charset="0"/>
                <a:cs typeface="Arial" pitchFamily="34" charset="0"/>
              </a:rPr>
              <a:t>si domenii, cu un grad general de specificitate.</a:t>
            </a:r>
          </a:p>
          <a:p>
            <a:pPr algn="just"/>
            <a:r>
              <a:rPr lang="vi-VN" sz="2300" dirty="0">
                <a:latin typeface="Arial" pitchFamily="34" charset="0"/>
                <a:cs typeface="Arial" pitchFamily="34" charset="0"/>
              </a:rPr>
              <a:t>Matricea de </a:t>
            </a:r>
            <a:r>
              <a:rPr lang="vi-VN" sz="2300" dirty="0" smtClean="0">
                <a:latin typeface="Arial" pitchFamily="34" charset="0"/>
                <a:cs typeface="Arial" pitchFamily="34" charset="0"/>
              </a:rPr>
              <a:t>specifica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300" dirty="0" smtClean="0">
                <a:latin typeface="Arial" pitchFamily="34" charset="0"/>
                <a:cs typeface="Arial" pitchFamily="34" charset="0"/>
              </a:rPr>
              <a:t>ii </a:t>
            </a:r>
            <a:r>
              <a:rPr lang="vi-VN" sz="2300" b="1" i="1" dirty="0">
                <a:latin typeface="Arial" pitchFamily="34" charset="0"/>
                <a:cs typeface="Arial" pitchFamily="34" charset="0"/>
              </a:rPr>
              <a:t>detaliată</a:t>
            </a:r>
            <a:r>
              <a:rPr lang="vi-VN" sz="2300" i="1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2300" dirty="0">
                <a:latin typeface="Arial" pitchFamily="34" charset="0"/>
                <a:cs typeface="Arial" pitchFamily="34" charset="0"/>
              </a:rPr>
              <a:t>este recomandată pentru testele sumative care </a:t>
            </a:r>
            <a:r>
              <a:rPr lang="vi-VN" sz="2300" dirty="0" smtClean="0">
                <a:latin typeface="Arial" pitchFamily="34" charset="0"/>
                <a:cs typeface="Arial" pitchFamily="34" charset="0"/>
              </a:rPr>
              <a:t>vizează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inuturi </a:t>
            </a:r>
            <a:r>
              <a:rPr lang="it-IT" sz="2300" dirty="0">
                <a:latin typeface="Arial" pitchFamily="34" charset="0"/>
                <a:cs typeface="Arial" pitchFamily="34" charset="0"/>
              </a:rPr>
              <a:t>mai restrânse si testele formative si poate detalia fie 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it-IT" sz="2300" dirty="0" smtClean="0">
                <a:latin typeface="Arial" pitchFamily="34" charset="0"/>
                <a:cs typeface="Arial" pitchFamily="34" charset="0"/>
              </a:rPr>
              <a:t>inuturile </a:t>
            </a:r>
            <a:r>
              <a:rPr lang="it-IT" sz="2300" dirty="0">
                <a:latin typeface="Arial" pitchFamily="34" charset="0"/>
                <a:cs typeface="Arial" pitchFamily="34" charset="0"/>
              </a:rPr>
              <a:t>care vor fi</a:t>
            </a:r>
          </a:p>
          <a:p>
            <a:pPr algn="just"/>
            <a:r>
              <a:rPr lang="ro-RO" sz="2300" dirty="0">
                <a:latin typeface="Arial" pitchFamily="34" charset="0"/>
                <a:cs typeface="Arial" pitchFamily="34" charset="0"/>
              </a:rPr>
              <a:t>acoperite prin test, fie nivelele 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taxonomice.</a:t>
            </a:r>
            <a:endParaRPr lang="ro-RO" sz="23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vi-VN" sz="2300" dirty="0">
                <a:latin typeface="Arial" pitchFamily="34" charset="0"/>
                <a:cs typeface="Arial" pitchFamily="34" charset="0"/>
              </a:rPr>
              <a:t>O matrice detaliată se </a:t>
            </a:r>
            <a:r>
              <a:rPr lang="vi-VN" sz="2300" dirty="0" smtClean="0">
                <a:latin typeface="Arial" pitchFamily="34" charset="0"/>
                <a:cs typeface="Arial" pitchFamily="34" charset="0"/>
              </a:rPr>
              <a:t>ob</a:t>
            </a:r>
            <a:r>
              <a:rPr lang="ro-RO" sz="23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300" dirty="0" smtClean="0">
                <a:latin typeface="Arial" pitchFamily="34" charset="0"/>
                <a:cs typeface="Arial" pitchFamily="34" charset="0"/>
              </a:rPr>
              <a:t>ine </a:t>
            </a:r>
            <a:r>
              <a:rPr lang="vi-VN" sz="2300" dirty="0">
                <a:latin typeface="Arial" pitchFamily="34" charset="0"/>
                <a:cs typeface="Arial" pitchFamily="34" charset="0"/>
              </a:rPr>
              <a:t>- fie separat, fie împreună – pe următoarele căi: 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împăr</a:t>
            </a:r>
            <a:r>
              <a:rPr lang="ro-RO" sz="2300" b="1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irea</a:t>
            </a:r>
            <a:r>
              <a:rPr lang="ro-RO" sz="23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con</a:t>
            </a:r>
            <a:r>
              <a:rPr lang="ro-RO" sz="2300" b="1" i="1" dirty="0" smtClean="0">
                <a:latin typeface="Arial" pitchFamily="34" charset="0"/>
                <a:cs typeface="Arial" pitchFamily="34" charset="0"/>
              </a:rPr>
              <a:t>ti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nuturilor </a:t>
            </a:r>
            <a:r>
              <a:rPr lang="vi-VN" sz="2300" b="1" i="1" dirty="0">
                <a:latin typeface="Arial" pitchFamily="34" charset="0"/>
                <a:cs typeface="Arial" pitchFamily="34" charset="0"/>
              </a:rPr>
              <a:t>în 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subcon</a:t>
            </a:r>
            <a:r>
              <a:rPr lang="ro-RO" sz="2300" b="1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inuturi </a:t>
            </a:r>
            <a:r>
              <a:rPr lang="vi-VN" sz="2300" b="1" i="1" dirty="0">
                <a:latin typeface="Arial" pitchFamily="34" charset="0"/>
                <a:cs typeface="Arial" pitchFamily="34" charset="0"/>
              </a:rPr>
              <a:t>si 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împăr</a:t>
            </a:r>
            <a:r>
              <a:rPr lang="ro-RO" sz="2300" b="1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sz="2300" b="1" i="1" dirty="0" smtClean="0">
                <a:latin typeface="Arial" pitchFamily="34" charset="0"/>
                <a:cs typeface="Arial" pitchFamily="34" charset="0"/>
              </a:rPr>
              <a:t>irea </a:t>
            </a:r>
            <a:r>
              <a:rPr lang="vi-VN" sz="2300" b="1" i="1" dirty="0">
                <a:latin typeface="Arial" pitchFamily="34" charset="0"/>
                <a:cs typeface="Arial" pitchFamily="34" charset="0"/>
              </a:rPr>
              <a:t>domeniilor în subdomenii.</a:t>
            </a:r>
            <a:endParaRPr lang="ro-RO" sz="23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796</Words>
  <Application>Microsoft Office PowerPoint</Application>
  <PresentationFormat>Expunere pe ecran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14</vt:i4>
      </vt:variant>
    </vt:vector>
  </HeadingPairs>
  <TitlesOfParts>
    <vt:vector size="15" baseType="lpstr">
      <vt:lpstr>Office Theme</vt:lpstr>
      <vt:lpstr>Matricea de specificatii - punte de legatura intre competente, continuturi, evaluare</vt:lpstr>
      <vt:lpstr>Evaluarea scolara</vt:lpstr>
      <vt:lpstr>Scopurile evaluarii</vt:lpstr>
      <vt:lpstr>Obiectivele evaluarii</vt:lpstr>
      <vt:lpstr>Matricea de specificatii</vt:lpstr>
      <vt:lpstr>Diapozitivul 6</vt:lpstr>
      <vt:lpstr>Matricea de specificatii</vt:lpstr>
      <vt:lpstr>Matricea de specificatii</vt:lpstr>
      <vt:lpstr>Clasificarea matricelor de specificatii</vt:lpstr>
      <vt:lpstr>Realizarea matricei de specificatii</vt:lpstr>
      <vt:lpstr>Realizarea matricei de specificatii</vt:lpstr>
      <vt:lpstr>Realizarea matricei de specificatii</vt:lpstr>
      <vt:lpstr>Diapozitivul 13</vt:lpstr>
      <vt:lpstr>Exemplu de utilizare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Matricea de specificatii- punte de legatura intre competente, continuturi, evaluare</dc:title>
  <dc:creator>Lili</dc:creator>
  <cp:lastModifiedBy>Bob Kane</cp:lastModifiedBy>
  <cp:revision>10</cp:revision>
  <dcterms:created xsi:type="dcterms:W3CDTF">2013-05-10T19:11:48Z</dcterms:created>
  <dcterms:modified xsi:type="dcterms:W3CDTF">2013-05-13T11:32:21Z</dcterms:modified>
</cp:coreProperties>
</file>